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CCFF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EA6EC-9559-4FDC-9DC3-FF0B8CDA06AB}" type="datetimeFigureOut">
              <a:rPr lang="fr-FR" smtClean="0"/>
              <a:pPr/>
              <a:t>18/10/2013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B983C-6E70-4D7F-A3B0-32DBCD37656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23A71E4-28A9-4180-B633-D00AD1152007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A592-1EA2-4210-9ACB-E8E7A31B5FB1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E11A-7418-4E31-B18E-FDBA3E98679A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44B8C3-23E9-4C88-8B76-2CEFA21AD6FD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44ED5B2-A99F-4426-BFD7-63D60851982B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92024-84D6-49A2-89A9-E44D4D803680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96858-11DD-4537-A417-D33DDC6A499E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298442-D8D3-4CA7-9B91-1CBFE74D182B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F5697-61D9-4381-AC94-8FFF99F8AF9C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DD86296-276D-4628-80B7-031CCEA26FA1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91611B8-7C17-4267-A817-17BB4B27217C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49DD5C9-2EAB-430F-9645-0A5386C976B2}" type="datetime1">
              <a:rPr lang="fr-FR" smtClean="0"/>
              <a:pPr/>
              <a:t>18/10/2013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4CBB78-395B-4F97-8A26-A45A3B89DC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55776" y="332656"/>
            <a:ext cx="6172200" cy="1894362"/>
          </a:xfrm>
        </p:spPr>
        <p:txBody>
          <a:bodyPr/>
          <a:lstStyle/>
          <a:p>
            <a:r>
              <a:rPr lang="fr-FR" sz="5400" dirty="0" smtClean="0">
                <a:solidFill>
                  <a:srgbClr val="FF0000"/>
                </a:solidFill>
                <a:latin typeface="Mistral" pitchFamily="66" charset="0"/>
              </a:rPr>
              <a:t>Chapitre III</a:t>
            </a:r>
            <a:r>
              <a:rPr lang="fr-FR" dirty="0" smtClean="0">
                <a:solidFill>
                  <a:srgbClr val="FF0000"/>
                </a:solidFill>
              </a:rPr>
              <a:t>	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55776" y="2492896"/>
            <a:ext cx="6172200" cy="3240360"/>
          </a:xfrm>
        </p:spPr>
        <p:txBody>
          <a:bodyPr>
            <a:normAutofit fontScale="70000" lnSpcReduction="20000"/>
          </a:bodyPr>
          <a:lstStyle/>
          <a:p>
            <a:r>
              <a:rPr lang="fr-FR" sz="8600" dirty="0" smtClean="0">
                <a:latin typeface="Snap ITC" pitchFamily="82" charset="0"/>
              </a:rPr>
              <a:t>Structure D’une Base De Données Relationnelle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4"/>
            </a:pPr>
            <a:r>
              <a:rPr lang="fr-FR" b="1" u="sng" dirty="0" smtClean="0">
                <a:latin typeface="Kristen ITC" pitchFamily="66" charset="0"/>
              </a:rPr>
              <a:t>Notion de clé primaire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Activité:</a:t>
            </a:r>
          </a:p>
          <a:p>
            <a:pPr>
              <a:buNone/>
            </a:pPr>
            <a:r>
              <a:rPr lang="fr-FR" dirty="0" smtClean="0"/>
              <a:t>Dans les tables suivantes, identifier les attributs </a:t>
            </a:r>
          </a:p>
          <a:p>
            <a:pPr>
              <a:buNone/>
            </a:pPr>
            <a:r>
              <a:rPr lang="fr-FR" dirty="0" smtClean="0"/>
              <a:t>permettant d’identifier l’entité d’une manière </a:t>
            </a:r>
          </a:p>
          <a:p>
            <a:pPr>
              <a:buNone/>
            </a:pPr>
            <a:r>
              <a:rPr lang="fr-FR" dirty="0" smtClean="0"/>
              <a:t>unique.</a:t>
            </a:r>
          </a:p>
          <a:p>
            <a:pPr>
              <a:buNone/>
            </a:pPr>
            <a:endParaRPr lang="fr-FR" dirty="0" smtClean="0">
              <a:solidFill>
                <a:srgbClr val="00B050"/>
              </a:solidFill>
              <a:latin typeface="Ravie" pitchFamily="82" charset="0"/>
            </a:endParaRPr>
          </a:p>
          <a:p>
            <a:pPr>
              <a:buNone/>
            </a:pPr>
            <a:r>
              <a:rPr lang="fr-FR" dirty="0" smtClean="0">
                <a:solidFill>
                  <a:srgbClr val="FFC000"/>
                </a:solidFill>
                <a:latin typeface="Forte" pitchFamily="66" charset="0"/>
              </a:rPr>
              <a:t>Table : OUVRIER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10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115616" y="4581128"/>
          <a:ext cx="7200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224136"/>
                <a:gridCol w="936104"/>
                <a:gridCol w="2520280"/>
                <a:gridCol w="1728192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NOM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PRENOM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CIN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DATE_NAISSANCE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PROFESSION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C000"/>
                </a:solidFill>
                <a:latin typeface="Forte" pitchFamily="66" charset="0"/>
              </a:rPr>
              <a:t>Table : FILM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FFC000"/>
                </a:solidFill>
                <a:latin typeface="Forte" pitchFamily="66" charset="0"/>
              </a:rPr>
              <a:t>Table : LIVRE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solidFill>
                  <a:srgbClr val="FFC000"/>
                </a:solidFill>
                <a:latin typeface="Forte" pitchFamily="66" charset="0"/>
              </a:rPr>
              <a:t>Table : VOITURE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11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59632" y="119675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TITRE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REFERENCE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ANNE_SORTIE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403648" y="2924944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TITRE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ISBN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N_COPIES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Times New Roman"/>
                          <a:ea typeface="Times New Roman"/>
                        </a:rPr>
                        <a:t>EDITION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23528" y="4509120"/>
          <a:ext cx="792088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802"/>
                <a:gridCol w="1538744"/>
                <a:gridCol w="2305014"/>
                <a:gridCol w="1296145"/>
                <a:gridCol w="1584176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Goudy Old Style"/>
                          <a:ea typeface="Times New Roman"/>
                          <a:cs typeface="ae_AlMohanad"/>
                        </a:rPr>
                        <a:t>MODELE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Goudy Old Style"/>
                          <a:ea typeface="Times New Roman"/>
                          <a:cs typeface="ae_AlMohanad"/>
                        </a:rPr>
                        <a:t>CATEGORIE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Goudy Old Style"/>
                          <a:ea typeface="Times New Roman"/>
                          <a:cs typeface="ae_AlMohanad"/>
                        </a:rPr>
                        <a:t>IMMATRICULATION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Goudy Old Style"/>
                          <a:ea typeface="Times New Roman"/>
                          <a:cs typeface="ae_AlMohanad"/>
                        </a:rPr>
                        <a:t>COULEUR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Goudy Old Style"/>
                          <a:ea typeface="Times New Roman"/>
                          <a:cs typeface="ae_AlMohanad"/>
                        </a:rPr>
                        <a:t>PUYISSANCE</a:t>
                      </a:r>
                      <a:endParaRPr lang="fr-FR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652934"/>
          </a:xfrm>
        </p:spPr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La clé primaire est </a:t>
            </a:r>
            <a:r>
              <a:rPr lang="fr-FR" b="1" u="sng" dirty="0" smtClean="0">
                <a:solidFill>
                  <a:srgbClr val="FF0000"/>
                </a:solidFill>
              </a:rPr>
              <a:t>le groupe d’attributs </a:t>
            </a:r>
          </a:p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minimum</a:t>
            </a:r>
            <a:r>
              <a:rPr lang="fr-FR" dirty="0" smtClean="0"/>
              <a:t> qui détermine un n-</a:t>
            </a:r>
            <a:r>
              <a:rPr lang="fr-FR" dirty="0" err="1" smtClean="0"/>
              <a:t>uplet</a:t>
            </a:r>
            <a:r>
              <a:rPr lang="fr-FR" dirty="0" smtClean="0"/>
              <a:t> d’une manière </a:t>
            </a:r>
          </a:p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</a:rPr>
              <a:t>unique</a:t>
            </a:r>
            <a:r>
              <a:rPr lang="fr-FR" dirty="0" smtClean="0"/>
              <a:t> dans la table. A la connaissance de la clé </a:t>
            </a:r>
          </a:p>
          <a:p>
            <a:pPr>
              <a:buNone/>
            </a:pPr>
            <a:r>
              <a:rPr lang="fr-FR" dirty="0" smtClean="0"/>
              <a:t>primaire, on peut reconnaître toutes les autres </a:t>
            </a:r>
          </a:p>
          <a:p>
            <a:pPr>
              <a:buNone/>
            </a:pPr>
            <a:r>
              <a:rPr lang="fr-FR" dirty="0" smtClean="0"/>
              <a:t>valeurs sans ambiguïté.</a:t>
            </a:r>
          </a:p>
          <a:p>
            <a:pPr>
              <a:buNone/>
            </a:pPr>
            <a:endParaRPr lang="fr-FR" b="1" i="1" u="sng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 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Le numéro CIN, matricule d’un véhicule,…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715200" cy="5925272"/>
          </a:xfrm>
        </p:spPr>
        <p:txBody>
          <a:bodyPr/>
          <a:lstStyle/>
          <a:p>
            <a:endParaRPr lang="fr-FR" b="1" i="1" u="sng" dirty="0" smtClean="0"/>
          </a:p>
          <a:p>
            <a:pPr>
              <a:buNone/>
            </a:pPr>
            <a:r>
              <a:rPr lang="fr-FR" b="1" i="1" u="sng" dirty="0" smtClean="0">
                <a:solidFill>
                  <a:srgbClr val="FF0000"/>
                </a:solidFill>
                <a:latin typeface="Ravie" pitchFamily="82" charset="0"/>
              </a:rPr>
              <a:t>ATTENTION</a:t>
            </a:r>
            <a:r>
              <a:rPr lang="fr-FR" dirty="0" smtClean="0">
                <a:solidFill>
                  <a:srgbClr val="FF0000"/>
                </a:solidFill>
                <a:latin typeface="Ravie" pitchFamily="82" charset="0"/>
              </a:rPr>
              <a:t> : </a:t>
            </a:r>
          </a:p>
          <a:p>
            <a:pPr>
              <a:buNone/>
            </a:pPr>
            <a:r>
              <a:rPr lang="fr-FR" dirty="0" smtClean="0"/>
              <a:t>La clé se détermine par rapport à toutes les valeurs </a:t>
            </a:r>
          </a:p>
          <a:p>
            <a:pPr>
              <a:buNone/>
            </a:pPr>
            <a:r>
              <a:rPr lang="fr-FR" dirty="0" smtClean="0"/>
              <a:t>possibles de l’attribut (ou les attributs) formant la </a:t>
            </a:r>
          </a:p>
          <a:p>
            <a:pPr>
              <a:buNone/>
            </a:pPr>
            <a:r>
              <a:rPr lang="fr-FR" dirty="0" smtClean="0"/>
              <a:t>clé primaire, et surtout pas par rapport aux valeurs </a:t>
            </a:r>
          </a:p>
          <a:p>
            <a:pPr>
              <a:buNone/>
            </a:pPr>
            <a:r>
              <a:rPr lang="fr-FR" dirty="0" smtClean="0"/>
              <a:t>déjà saisies.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i="1" u="sng" dirty="0" smtClean="0">
                <a:solidFill>
                  <a:srgbClr val="FF0000"/>
                </a:solidFill>
                <a:latin typeface="Ravie" pitchFamily="82" charset="0"/>
              </a:rPr>
              <a:t>Remarque</a:t>
            </a:r>
            <a:r>
              <a:rPr lang="fr-FR" dirty="0" smtClean="0">
                <a:solidFill>
                  <a:srgbClr val="FF0000"/>
                </a:solidFill>
                <a:latin typeface="Ravie" pitchFamily="82" charset="0"/>
              </a:rPr>
              <a:t> : </a:t>
            </a:r>
          </a:p>
          <a:p>
            <a:pPr>
              <a:buNone/>
            </a:pPr>
            <a:r>
              <a:rPr lang="fr-FR" dirty="0" smtClean="0">
                <a:solidFill>
                  <a:srgbClr val="66CCFF"/>
                </a:solidFill>
              </a:rPr>
              <a:t>"</a:t>
            </a:r>
            <a:r>
              <a:rPr lang="fr-FR" b="1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Toute table doit obligatoirement avoir une clé primaire </a:t>
            </a:r>
            <a:r>
              <a:rPr lang="fr-FR" dirty="0" smtClean="0">
                <a:solidFill>
                  <a:srgbClr val="66CCFF"/>
                </a:solidFill>
              </a:rPr>
              <a:t>"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u="sng" dirty="0" smtClean="0">
                <a:solidFill>
                  <a:srgbClr val="FF0000"/>
                </a:solidFill>
                <a:latin typeface="Ravie" pitchFamily="82" charset="0"/>
              </a:rPr>
              <a:t>Application </a:t>
            </a:r>
            <a:r>
              <a:rPr lang="fr-FR" dirty="0" smtClean="0">
                <a:solidFill>
                  <a:srgbClr val="FF0000"/>
                </a:solidFill>
                <a:latin typeface="Ravie" pitchFamily="82" charset="0"/>
              </a:rPr>
              <a:t>: </a:t>
            </a:r>
          </a:p>
          <a:p>
            <a:pPr>
              <a:buNone/>
            </a:pPr>
            <a:r>
              <a:rPr lang="fr-FR" dirty="0" smtClean="0">
                <a:latin typeface="Snap ITC" pitchFamily="82" charset="0"/>
              </a:rPr>
              <a:t>exercice n° 4 page 62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5"/>
            </a:pPr>
            <a:r>
              <a:rPr lang="fr-FR" b="1" u="sng" dirty="0" smtClean="0">
                <a:latin typeface="Kristen ITC" pitchFamily="66" charset="0"/>
              </a:rPr>
              <a:t>Liens entre tables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Une base de données est un </a:t>
            </a:r>
            <a:r>
              <a:rPr lang="fr-FR" b="1" u="sng" dirty="0" smtClean="0">
                <a:solidFill>
                  <a:srgbClr val="FF0000"/>
                </a:solidFill>
              </a:rPr>
              <a:t>ensemble de table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Soit une base de données contenant les tables </a:t>
            </a:r>
          </a:p>
          <a:p>
            <a:pPr>
              <a:buNone/>
            </a:pPr>
            <a:r>
              <a:rPr lang="fr-FR" dirty="0" smtClean="0"/>
              <a:t>ELEVE et CLASSE. </a:t>
            </a:r>
          </a:p>
          <a:p>
            <a:pPr>
              <a:buNone/>
            </a:pPr>
            <a:r>
              <a:rPr lang="fr-FR" dirty="0" smtClean="0"/>
              <a:t>La phrase suivante : "Un élève poursuit son cours </a:t>
            </a:r>
          </a:p>
          <a:p>
            <a:pPr>
              <a:buNone/>
            </a:pPr>
            <a:r>
              <a:rPr lang="fr-FR" dirty="0" smtClean="0"/>
              <a:t>dans une seule classe" correspond à un lien </a:t>
            </a:r>
          </a:p>
          <a:p>
            <a:pPr>
              <a:buNone/>
            </a:pPr>
            <a:r>
              <a:rPr lang="fr-FR" dirty="0" smtClean="0"/>
              <a:t>(relation ou association) entre ces deux entités.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487375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C’est un lien entre deux entités A et B. On le </a:t>
            </a:r>
          </a:p>
          <a:p>
            <a:pPr>
              <a:buNone/>
            </a:pPr>
            <a:r>
              <a:rPr lang="fr-FR" dirty="0" smtClean="0"/>
              <a:t>représente en ajoutant dans la table B une nouvelle </a:t>
            </a:r>
          </a:p>
          <a:p>
            <a:pPr>
              <a:buNone/>
            </a:pPr>
            <a:r>
              <a:rPr lang="fr-FR" dirty="0" smtClean="0"/>
              <a:t>colonne correspondant à la clé primaire de la table A</a:t>
            </a:r>
          </a:p>
          <a:p>
            <a:pPr>
              <a:buNone/>
            </a:pPr>
            <a:r>
              <a:rPr lang="fr-FR" dirty="0" smtClean="0"/>
              <a:t>cette nouvelle colonne est dite </a:t>
            </a:r>
            <a:r>
              <a:rPr lang="fr-FR" b="1" u="sng" dirty="0" smtClean="0">
                <a:solidFill>
                  <a:srgbClr val="FF0000"/>
                </a:solidFill>
                <a:latin typeface="Kristen ITC" pitchFamily="66" charset="0"/>
              </a:rPr>
              <a:t>clé étrangère</a:t>
            </a:r>
            <a:r>
              <a:rPr lang="fr-FR" dirty="0" smtClean="0">
                <a:solidFill>
                  <a:srgbClr val="FF0000"/>
                </a:solidFill>
                <a:latin typeface="Kristen ITC" pitchFamily="66" charset="0"/>
              </a:rPr>
              <a:t>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dirty="0" smtClean="0">
                <a:solidFill>
                  <a:srgbClr val="7030A0"/>
                </a:solidFill>
              </a:rPr>
              <a:t> :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Un élève poursuit son cours dans une seule classe.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16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971600" y="39330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ELEVE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u="sng" dirty="0">
                          <a:latin typeface="Times New Roman"/>
                          <a:ea typeface="Times New Roman"/>
                        </a:rPr>
                        <a:t>NUM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PRENOM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NOM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CODE#</a:t>
                      </a:r>
                    </a:p>
                  </a:txBody>
                  <a:tcPr marL="68580" marR="68580" marT="0" marB="0">
                    <a:solidFill>
                      <a:srgbClr val="FF00FF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331640" y="2132856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0" lang="fr-FR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u="sng" dirty="0">
                          <a:latin typeface="Times New Roman"/>
                          <a:ea typeface="Times New Roman"/>
                        </a:rPr>
                        <a:t>CODE</a:t>
                      </a:r>
                      <a:endParaRPr lang="fr-F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NIVEAU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Times New Roman"/>
                          <a:ea typeface="Times New Roman"/>
                        </a:rPr>
                        <a:t>NUM</a:t>
                      </a:r>
                    </a:p>
                  </a:txBody>
                  <a:tcPr marL="68580" marR="6858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Connecteur droit avec flèche 7"/>
          <p:cNvCxnSpPr/>
          <p:nvPr/>
        </p:nvCxnSpPr>
        <p:spPr>
          <a:xfrm>
            <a:off x="4211960" y="2420888"/>
            <a:ext cx="2376264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267744" y="335699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Lien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>
                <a:solidFill>
                  <a:srgbClr val="FF0000"/>
                </a:solidFill>
                <a:latin typeface="Ravie" pitchFamily="82" charset="0"/>
              </a:rPr>
              <a:t>Remarques</a:t>
            </a:r>
            <a:r>
              <a:rPr lang="fr-FR" dirty="0" smtClean="0">
                <a:solidFill>
                  <a:srgbClr val="FF0000"/>
                </a:solidFill>
                <a:latin typeface="Ravie" pitchFamily="82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dirty="0" smtClean="0"/>
              <a:t>Une table peut avoir zéro ou plusieurs clés étrangères.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dirty="0" smtClean="0"/>
              <a:t>Une clé étrangère est double soulignée ou suivie par une dièse (#).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dirty="0" smtClean="0"/>
              <a:t>Il est préférable que le nom de la clé étrangère soit identique à celui de la clé primaire référencée.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6"/>
            </a:pPr>
            <a:r>
              <a:rPr lang="fr-FR" b="1" u="sng" dirty="0" smtClean="0">
                <a:latin typeface="Kristen ITC" pitchFamily="66" charset="0"/>
              </a:rPr>
              <a:t>Notion de contraintes d’intégrité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b="1" u="sng" dirty="0" smtClean="0">
                <a:solidFill>
                  <a:srgbClr val="7030A0"/>
                </a:solidFill>
              </a:rPr>
              <a:t>Exemple</a:t>
            </a:r>
            <a:r>
              <a:rPr lang="fr-FR" dirty="0" smtClean="0">
                <a:solidFill>
                  <a:srgbClr val="7030A0"/>
                </a:solidFill>
              </a:rPr>
              <a:t> : </a:t>
            </a:r>
          </a:p>
          <a:p>
            <a:pPr>
              <a:buNone/>
            </a:pPr>
            <a:r>
              <a:rPr lang="fr-FR" dirty="0" smtClean="0"/>
              <a:t>On souhaite poser les contraintes suivantes :</a:t>
            </a:r>
          </a:p>
          <a:p>
            <a:pPr lvl="0"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b="1" dirty="0" smtClean="0"/>
              <a:t>Le nombre d’exemplaire de chaque OUVRAGE doit être supérieur à 0 (zéro)</a:t>
            </a:r>
            <a:endParaRPr lang="fr-FR" dirty="0" smtClean="0"/>
          </a:p>
          <a:p>
            <a:pPr lvl="0"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b="1" dirty="0" smtClean="0"/>
              <a:t>Chaque OUVRAGE doit avoir au moins un auteur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Ceci est possible grâce à la notion de </a:t>
            </a:r>
            <a:r>
              <a:rPr lang="fr-FR" b="1" dirty="0" smtClean="0">
                <a:solidFill>
                  <a:srgbClr val="FF0000"/>
                </a:solidFill>
              </a:rPr>
              <a:t>contraintes 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d’intégrité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Les contraintes d’intégrité "</a:t>
            </a:r>
            <a:r>
              <a:rPr lang="fr-FR" u="sng" dirty="0" smtClean="0">
                <a:solidFill>
                  <a:srgbClr val="00B050"/>
                </a:solidFill>
              </a:rPr>
              <a:t>sont des règles qui doivent </a:t>
            </a:r>
          </a:p>
          <a:p>
            <a:pPr>
              <a:buNone/>
            </a:pPr>
            <a:r>
              <a:rPr lang="fr-FR" u="sng" dirty="0" smtClean="0">
                <a:solidFill>
                  <a:srgbClr val="00B050"/>
                </a:solidFill>
              </a:rPr>
              <a:t>être vérifiées à tout moment par les données contenues </a:t>
            </a:r>
          </a:p>
          <a:p>
            <a:pPr>
              <a:buNone/>
            </a:pPr>
            <a:r>
              <a:rPr lang="fr-FR" u="sng" dirty="0" smtClean="0">
                <a:solidFill>
                  <a:srgbClr val="00B050"/>
                </a:solidFill>
              </a:rPr>
              <a:t>dans la base de données </a:t>
            </a:r>
            <a:r>
              <a:rPr lang="fr-FR" dirty="0" smtClean="0"/>
              <a:t>"</a:t>
            </a:r>
          </a:p>
          <a:p>
            <a:pPr>
              <a:buNone/>
            </a:pPr>
            <a:r>
              <a:rPr lang="fr-FR" dirty="0" smtClean="0"/>
              <a:t>Il existe trois principaux types de contraintes </a:t>
            </a:r>
          </a:p>
          <a:p>
            <a:pPr>
              <a:buNone/>
            </a:pPr>
            <a:r>
              <a:rPr lang="fr-FR" dirty="0" smtClean="0"/>
              <a:t>d’intégrité :</a:t>
            </a:r>
          </a:p>
          <a:p>
            <a:pPr lvl="0">
              <a:buClr>
                <a:schemeClr val="tx1">
                  <a:lumMod val="95000"/>
                  <a:lumOff val="5000"/>
                </a:schemeClr>
              </a:buClr>
              <a:buFont typeface="Wingdings 2" pitchFamily="18" charset="2"/>
              <a:buChar char="ª"/>
            </a:pPr>
            <a:r>
              <a:rPr lang="fr-FR" b="1" u="sng" dirty="0" smtClean="0">
                <a:solidFill>
                  <a:srgbClr val="FF0000"/>
                </a:solidFill>
                <a:latin typeface="Ravie" pitchFamily="82" charset="0"/>
              </a:rPr>
              <a:t>Les contraintes de domaines</a:t>
            </a:r>
            <a:r>
              <a:rPr lang="fr-FR" b="1" dirty="0" smtClean="0">
                <a:solidFill>
                  <a:srgbClr val="FF0000"/>
                </a:solidFill>
                <a:latin typeface="Ravie" pitchFamily="82" charset="0"/>
              </a:rPr>
              <a:t> : </a:t>
            </a:r>
          </a:p>
          <a:p>
            <a:pPr lvl="0">
              <a:buNone/>
            </a:pPr>
            <a:r>
              <a:rPr lang="fr-FR" dirty="0" smtClean="0"/>
              <a:t>Qui sont appliquées a des colonnes. Elles permettent de </a:t>
            </a:r>
          </a:p>
          <a:p>
            <a:pPr lvl="0">
              <a:buNone/>
            </a:pPr>
            <a:r>
              <a:rPr lang="fr-FR" dirty="0" smtClean="0"/>
              <a:t>vérifier les règles de validité des valeurs que peut avoir </a:t>
            </a:r>
          </a:p>
          <a:p>
            <a:pPr lvl="0">
              <a:buNone/>
            </a:pPr>
            <a:r>
              <a:rPr lang="fr-FR" dirty="0" smtClean="0"/>
              <a:t>un attribut.</a:t>
            </a:r>
          </a:p>
          <a:p>
            <a:endParaRPr lang="fr-FR" b="1" i="1" u="sng" dirty="0" smtClean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 </a:t>
            </a:r>
            <a:r>
              <a:rPr lang="fr-FR" b="1" dirty="0" smtClean="0">
                <a:solidFill>
                  <a:srgbClr val="7030A0"/>
                </a:solidFill>
              </a:rPr>
              <a:t>: </a:t>
            </a:r>
          </a:p>
          <a:p>
            <a:pPr>
              <a:buNone/>
            </a:pPr>
            <a:r>
              <a:rPr lang="fr-FR" dirty="0" smtClean="0"/>
              <a:t>0&lt;=Note &lt;=20, </a:t>
            </a:r>
            <a:r>
              <a:rPr lang="fr-FR" dirty="0" err="1" smtClean="0"/>
              <a:t>Qte_stock</a:t>
            </a:r>
            <a:r>
              <a:rPr lang="fr-FR" dirty="0" smtClean="0"/>
              <a:t>&gt;=0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/>
            </a:pPr>
            <a:r>
              <a:rPr lang="fr-FR" b="1" u="sng" dirty="0" smtClean="0">
                <a:latin typeface="Kristen ITC" pitchFamily="66" charset="0"/>
              </a:rPr>
              <a:t>Notion de tables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>
                <a:latin typeface="Kristen ITC" pitchFamily="66" charset="0"/>
              </a:rPr>
              <a:t/>
            </a:r>
            <a:br>
              <a:rPr lang="fr-FR" dirty="0" smtClean="0">
                <a:latin typeface="Kristen ITC" pitchFamily="66" charset="0"/>
              </a:rPr>
            </a:br>
            <a:endParaRPr lang="fr-FR" dirty="0">
              <a:latin typeface="Kristen ITC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 smtClean="0">
              <a:solidFill>
                <a:srgbClr val="00B050"/>
              </a:solidFill>
              <a:latin typeface="Ravie" pitchFamily="82" charset="0"/>
            </a:endParaRPr>
          </a:p>
          <a:p>
            <a:pPr>
              <a:buNone/>
            </a:pPr>
            <a:r>
              <a:rPr lang="fr-FR" dirty="0" smtClean="0"/>
              <a:t>Les données, dans une base de données, sont </a:t>
            </a:r>
          </a:p>
          <a:p>
            <a:pPr>
              <a:buNone/>
            </a:pPr>
            <a:r>
              <a:rPr lang="fr-FR" dirty="0" smtClean="0"/>
              <a:t>rangées dans des tables. Une table est un ensemble </a:t>
            </a:r>
          </a:p>
          <a:p>
            <a:pPr>
              <a:buNone/>
            </a:pPr>
            <a:r>
              <a:rPr lang="fr-FR" dirty="0" smtClean="0"/>
              <a:t>de données relatives à un même sujet (</a:t>
            </a:r>
            <a:r>
              <a:rPr lang="fr-FR" b="1" u="sng" dirty="0" smtClean="0">
                <a:solidFill>
                  <a:srgbClr val="FF0000"/>
                </a:solidFill>
              </a:rPr>
              <a:t>entité</a:t>
            </a:r>
            <a:r>
              <a:rPr lang="fr-FR" dirty="0" smtClean="0"/>
              <a:t>) et </a:t>
            </a:r>
          </a:p>
          <a:p>
            <a:pPr>
              <a:buNone/>
            </a:pPr>
            <a:r>
              <a:rPr lang="fr-FR" dirty="0" smtClean="0"/>
              <a:t>structurées sous forme de tableau.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Une table est composée de lignes et de colonnes. </a:t>
            </a:r>
          </a:p>
          <a:p>
            <a:pPr>
              <a:buNone/>
            </a:pPr>
            <a:r>
              <a:rPr lang="fr-FR" dirty="0" smtClean="0"/>
              <a:t>Chaque colonne décrit une</a:t>
            </a:r>
            <a:r>
              <a:rPr lang="fr-FR" b="1" u="sng" dirty="0" smtClean="0">
                <a:solidFill>
                  <a:srgbClr val="FF0000"/>
                </a:solidFill>
              </a:rPr>
              <a:t> propriété </a:t>
            </a:r>
            <a:r>
              <a:rPr lang="fr-FR" dirty="0" smtClean="0"/>
              <a:t>relative à </a:t>
            </a:r>
          </a:p>
          <a:p>
            <a:pPr>
              <a:buNone/>
            </a:pPr>
            <a:r>
              <a:rPr lang="fr-FR" dirty="0" smtClean="0"/>
              <a:t>l’entité représentée par la table. Chaque ligne </a:t>
            </a:r>
          </a:p>
          <a:p>
            <a:pPr>
              <a:buNone/>
            </a:pPr>
            <a:r>
              <a:rPr lang="fr-FR" dirty="0" smtClean="0"/>
              <a:t>représente un </a:t>
            </a:r>
            <a:r>
              <a:rPr lang="fr-FR" b="1" u="sng" dirty="0" smtClean="0">
                <a:solidFill>
                  <a:srgbClr val="FF0000"/>
                </a:solidFill>
              </a:rPr>
              <a:t>enregistrement</a:t>
            </a:r>
            <a:r>
              <a:rPr lang="fr-FR" dirty="0" smtClean="0"/>
              <a:t> relatif à une donné </a:t>
            </a:r>
          </a:p>
          <a:p>
            <a:pPr>
              <a:buNone/>
            </a:pPr>
            <a:r>
              <a:rPr lang="fr-FR" dirty="0" smtClean="0"/>
              <a:t>de la table.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620688"/>
            <a:ext cx="7787208" cy="5925272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chemeClr val="tx1"/>
              </a:buClr>
              <a:buFont typeface="Wingdings 2" pitchFamily="18" charset="2"/>
              <a:buChar char="ª"/>
            </a:pPr>
            <a:r>
              <a:rPr lang="fr-FR" b="1" u="sng" dirty="0" smtClean="0">
                <a:solidFill>
                  <a:srgbClr val="FF0000"/>
                </a:solidFill>
                <a:latin typeface="Ravie" pitchFamily="82" charset="0"/>
              </a:rPr>
              <a:t>Les contraintes d’intégrité de tables</a:t>
            </a:r>
            <a:r>
              <a:rPr lang="fr-FR" b="1" dirty="0" smtClean="0">
                <a:solidFill>
                  <a:srgbClr val="FF0000"/>
                </a:solidFill>
                <a:latin typeface="Ravie" pitchFamily="82" charset="0"/>
              </a:rPr>
              <a:t> </a:t>
            </a:r>
            <a:r>
              <a:rPr lang="fr-FR" dirty="0" smtClean="0">
                <a:solidFill>
                  <a:srgbClr val="FF0000"/>
                </a:solidFill>
                <a:latin typeface="Ravie" pitchFamily="82" charset="0"/>
              </a:rPr>
              <a:t>: </a:t>
            </a:r>
          </a:p>
          <a:p>
            <a:pPr lvl="0">
              <a:buNone/>
            </a:pPr>
            <a:r>
              <a:rPr lang="fr-FR" dirty="0" smtClean="0"/>
              <a:t>Qui permettent d’assurer que chaque table à une </a:t>
            </a:r>
            <a:r>
              <a:rPr lang="fr-FR" b="1" dirty="0" smtClean="0">
                <a:solidFill>
                  <a:srgbClr val="00B050"/>
                </a:solidFill>
              </a:rPr>
              <a:t>clé </a:t>
            </a:r>
          </a:p>
          <a:p>
            <a:pPr lvl="0">
              <a:buNone/>
            </a:pPr>
            <a:r>
              <a:rPr lang="fr-FR" b="1" dirty="0" smtClean="0">
                <a:solidFill>
                  <a:srgbClr val="00B050"/>
                </a:solidFill>
              </a:rPr>
              <a:t>primaire.</a:t>
            </a:r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 </a:t>
            </a:r>
            <a:r>
              <a:rPr lang="fr-FR" b="1" dirty="0" smtClean="0">
                <a:solidFill>
                  <a:srgbClr val="7030A0"/>
                </a:solidFill>
              </a:rPr>
              <a:t>: </a:t>
            </a:r>
          </a:p>
          <a:p>
            <a:pPr>
              <a:buNone/>
            </a:pPr>
            <a:r>
              <a:rPr lang="fr-FR" dirty="0" smtClean="0"/>
              <a:t>La table élève doit avoir une clé primaire (</a:t>
            </a:r>
            <a:r>
              <a:rPr lang="fr-FR" dirty="0" err="1" smtClean="0"/>
              <a:t>NuméroElève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 lvl="0">
              <a:buClr>
                <a:schemeClr val="tx1"/>
              </a:buClr>
              <a:buFont typeface="Wingdings 2" pitchFamily="18" charset="2"/>
              <a:buChar char="ª"/>
            </a:pPr>
            <a:r>
              <a:rPr lang="fr-FR" b="1" u="sng" dirty="0" smtClean="0">
                <a:solidFill>
                  <a:srgbClr val="FF0000"/>
                </a:solidFill>
                <a:latin typeface="Ravie" pitchFamily="82" charset="0"/>
              </a:rPr>
              <a:t>Les contraintes d’intégrité référentielles</a:t>
            </a:r>
            <a:r>
              <a:rPr lang="fr-FR" b="1" dirty="0" smtClean="0">
                <a:solidFill>
                  <a:srgbClr val="FF0000"/>
                </a:solidFill>
                <a:latin typeface="Ravie" pitchFamily="82" charset="0"/>
              </a:rPr>
              <a:t> : </a:t>
            </a:r>
          </a:p>
          <a:p>
            <a:pPr lvl="0">
              <a:buNone/>
            </a:pPr>
            <a:r>
              <a:rPr lang="fr-FR" b="1" dirty="0" smtClean="0"/>
              <a:t>L</a:t>
            </a:r>
            <a:r>
              <a:rPr lang="fr-FR" dirty="0" smtClean="0"/>
              <a:t>es seules valeurs que peut prendre une clé étrangère </a:t>
            </a:r>
          </a:p>
          <a:p>
            <a:pPr lvl="0">
              <a:buNone/>
            </a:pPr>
            <a:r>
              <a:rPr lang="fr-FR" dirty="0" smtClean="0"/>
              <a:t>sont celles qui sont déjà saisies pour la clé primaire </a:t>
            </a:r>
          </a:p>
          <a:p>
            <a:pPr lvl="0">
              <a:buNone/>
            </a:pPr>
            <a:r>
              <a:rPr lang="fr-FR" dirty="0" smtClean="0"/>
              <a:t>référencée. </a:t>
            </a:r>
          </a:p>
          <a:p>
            <a:endParaRPr lang="fr-FR" b="1" i="1" u="sng" dirty="0" smtClean="0"/>
          </a:p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i="1" dirty="0" smtClean="0">
                <a:solidFill>
                  <a:srgbClr val="7030A0"/>
                </a:solidFill>
              </a:rPr>
              <a:t> </a:t>
            </a:r>
            <a:r>
              <a:rPr lang="fr-FR" b="1" dirty="0" smtClean="0">
                <a:solidFill>
                  <a:srgbClr val="7030A0"/>
                </a:solidFill>
              </a:rPr>
              <a:t>: </a:t>
            </a:r>
          </a:p>
          <a:p>
            <a:pPr>
              <a:buNone/>
            </a:pPr>
            <a:r>
              <a:rPr lang="fr-FR" dirty="0" smtClean="0"/>
              <a:t>On ne peut pas attribuer à un élève une classe numéro 4 </a:t>
            </a:r>
          </a:p>
          <a:p>
            <a:pPr>
              <a:buNone/>
            </a:pPr>
            <a:r>
              <a:rPr lang="fr-FR" dirty="0" smtClean="0"/>
              <a:t>car elle n’existe pas encore.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7"/>
            </a:pPr>
            <a:r>
              <a:rPr lang="fr-FR" sz="2400" b="1" u="sng" dirty="0" smtClean="0">
                <a:latin typeface="Kristen ITC" pitchFamily="66" charset="0"/>
              </a:rPr>
              <a:t>Représentation de la structure de la base de données</a:t>
            </a:r>
            <a:r>
              <a:rPr lang="fr-FR" sz="2400" b="1" dirty="0" smtClean="0">
                <a:latin typeface="Kristen ITC" pitchFamily="66" charset="0"/>
              </a:rPr>
              <a:t> :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467600" cy="5277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Il existe deux formalismes de représentation :</a:t>
            </a:r>
          </a:p>
          <a:p>
            <a:pPr>
              <a:buNone/>
            </a:pPr>
            <a:endParaRPr lang="fr-FR" dirty="0" smtClean="0"/>
          </a:p>
          <a:p>
            <a:pPr marL="457200" lvl="0" indent="-457200">
              <a:buFont typeface="+mj-lt"/>
              <a:buAutoNum type="arabicPeriod"/>
            </a:pPr>
            <a:r>
              <a:rPr lang="fr-FR" b="1" u="sng" dirty="0" smtClean="0">
                <a:solidFill>
                  <a:srgbClr val="FF0000"/>
                </a:solidFill>
                <a:latin typeface="Comic Sans MS" pitchFamily="66" charset="0"/>
              </a:rPr>
              <a:t>Représentation textuelle: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Elle consiste à décrire les entités, les attributs et les </a:t>
            </a:r>
          </a:p>
          <a:p>
            <a:pPr>
              <a:buNone/>
            </a:pPr>
            <a:r>
              <a:rPr lang="fr-FR" dirty="0" smtClean="0"/>
              <a:t>associations en utilisant du texte.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Soit une table A composée des attributs a1, a2, a3 et a4</a:t>
            </a:r>
          </a:p>
          <a:p>
            <a:pPr>
              <a:buNone/>
            </a:pPr>
            <a:r>
              <a:rPr lang="fr-FR" dirty="0" smtClean="0"/>
              <a:t>où a1 est une clé primaire et une  table B composée des </a:t>
            </a:r>
          </a:p>
          <a:p>
            <a:pPr>
              <a:buNone/>
            </a:pPr>
            <a:r>
              <a:rPr lang="fr-FR" dirty="0" smtClean="0"/>
              <a:t>attributs b1, b2 et b3 avec b1 une clé primaire.</a:t>
            </a:r>
          </a:p>
          <a:p>
            <a:pPr>
              <a:buNone/>
            </a:pPr>
            <a:r>
              <a:rPr lang="fr-FR" dirty="0" smtClean="0"/>
              <a:t>On suppose que B réfère à A.</a:t>
            </a:r>
          </a:p>
          <a:p>
            <a:pPr>
              <a:buNone/>
            </a:pPr>
            <a:r>
              <a:rPr lang="fr-FR" dirty="0" smtClean="0"/>
              <a:t>La représentation textuelle est :</a:t>
            </a:r>
          </a:p>
          <a:p>
            <a:pPr>
              <a:buNone/>
            </a:pPr>
            <a:r>
              <a:rPr lang="fr-FR" b="1" dirty="0" smtClean="0"/>
              <a:t>A</a:t>
            </a:r>
            <a:r>
              <a:rPr lang="fr-FR" dirty="0" smtClean="0"/>
              <a:t> (</a:t>
            </a:r>
            <a:r>
              <a:rPr lang="fr-FR" u="sng" dirty="0" smtClean="0"/>
              <a:t>a1</a:t>
            </a:r>
            <a:r>
              <a:rPr lang="fr-FR" dirty="0" smtClean="0"/>
              <a:t>, a2, a3, a4)</a:t>
            </a:r>
          </a:p>
          <a:p>
            <a:pPr>
              <a:buNone/>
            </a:pPr>
            <a:r>
              <a:rPr lang="fr-FR" b="1" dirty="0" smtClean="0"/>
              <a:t>B</a:t>
            </a:r>
            <a:r>
              <a:rPr lang="fr-FR" dirty="0" smtClean="0"/>
              <a:t> (</a:t>
            </a:r>
            <a:r>
              <a:rPr lang="fr-FR" u="sng" dirty="0" smtClean="0"/>
              <a:t>b1</a:t>
            </a:r>
            <a:r>
              <a:rPr lang="fr-FR" dirty="0" smtClean="0"/>
              <a:t>, b2, b3, a1#)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0" indent="-514350">
              <a:buClr>
                <a:schemeClr val="accent1">
                  <a:lumMod val="75000"/>
                </a:schemeClr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FF0000"/>
                </a:solidFill>
                <a:latin typeface="Comic Sans MS" pitchFamily="66" charset="0"/>
              </a:rPr>
              <a:t>Représentation graphique</a:t>
            </a: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fr-FR" b="1" dirty="0" smtClean="0">
                <a:latin typeface="Comic Sans MS" pitchFamily="66" charset="0"/>
              </a:rPr>
              <a:t/>
            </a:r>
            <a:br>
              <a:rPr lang="fr-FR" b="1" dirty="0" smtClean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dirty="0" smtClean="0"/>
              <a:t>Les clés primaires sont représentées en gras et les clés étrangères à l’aide d’un lien entre les deux tables.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dirty="0" smtClean="0"/>
              <a:t>Les symboles (∞) est placé du coté de la clé étrangère et le symbole (1) du cote de la clé primaire référencée.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22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772816"/>
            <a:ext cx="496855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chemeClr val="accent1"/>
              </a:buClr>
              <a:buFont typeface="+mj-lt"/>
              <a:buAutoNum type="arabicPeriod" startAt="3"/>
            </a:pPr>
            <a:r>
              <a:rPr lang="fr-FR" b="1" u="sng" dirty="0" smtClean="0">
                <a:solidFill>
                  <a:srgbClr val="FF0000"/>
                </a:solidFill>
                <a:latin typeface="Comic Sans MS" pitchFamily="66" charset="0"/>
              </a:rPr>
              <a:t>Exemples de base de données</a:t>
            </a:r>
            <a:r>
              <a:rPr lang="fr-FR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endParaRPr lang="fr-F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Prenons le cas d’un vendeur de K7.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Chaque K7 a un titre d’album, la date de sortie et </a:t>
            </a:r>
          </a:p>
          <a:p>
            <a:pPr>
              <a:buNone/>
            </a:pPr>
            <a:r>
              <a:rPr lang="fr-FR" dirty="0" smtClean="0"/>
              <a:t>est rapportée à un seul musicien. Un album est </a:t>
            </a:r>
          </a:p>
          <a:p>
            <a:pPr>
              <a:buNone/>
            </a:pPr>
            <a:r>
              <a:rPr lang="fr-FR" dirty="0" smtClean="0"/>
              <a:t>adopté par une seule société de production </a:t>
            </a:r>
          </a:p>
          <a:p>
            <a:pPr>
              <a:buNone/>
            </a:pPr>
            <a:r>
              <a:rPr lang="fr-FR" dirty="0" smtClean="0"/>
              <a:t>reconnue par son nom. Chaque musicien est </a:t>
            </a:r>
          </a:p>
          <a:p>
            <a:pPr>
              <a:buNone/>
            </a:pPr>
            <a:r>
              <a:rPr lang="fr-FR" dirty="0" smtClean="0"/>
              <a:t>identifié par son nom sa nationalité et le genre de </a:t>
            </a:r>
          </a:p>
          <a:p>
            <a:pPr>
              <a:buNone/>
            </a:pPr>
            <a:r>
              <a:rPr lang="fr-FR" dirty="0" smtClean="0"/>
              <a:t>musique qu’il exerce. Chaque K7 comporte un </a:t>
            </a:r>
          </a:p>
          <a:p>
            <a:pPr>
              <a:buNone/>
            </a:pPr>
            <a:r>
              <a:rPr lang="fr-FR" dirty="0" smtClean="0"/>
              <a:t>ensemble de chansons distinguées chacune par un </a:t>
            </a:r>
          </a:p>
          <a:p>
            <a:pPr>
              <a:buNone/>
            </a:pPr>
            <a:r>
              <a:rPr lang="fr-FR" dirty="0" smtClean="0"/>
              <a:t>titre et une durée.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Une table est encore appelée </a:t>
            </a:r>
            <a:r>
              <a:rPr lang="fr-FR" b="1" u="sng" dirty="0" smtClean="0">
                <a:solidFill>
                  <a:srgbClr val="FF0000"/>
                </a:solidFill>
              </a:rPr>
              <a:t>Relation</a:t>
            </a:r>
            <a:r>
              <a:rPr lang="fr-FR" dirty="0" smtClean="0"/>
              <a:t> vu </a:t>
            </a:r>
          </a:p>
          <a:p>
            <a:pPr>
              <a:buNone/>
            </a:pPr>
            <a:r>
              <a:rPr lang="fr-FR" dirty="0" smtClean="0"/>
              <a:t>l’existence de relations entre les données dans une </a:t>
            </a:r>
          </a:p>
          <a:p>
            <a:pPr>
              <a:buNone/>
            </a:pPr>
            <a:r>
              <a:rPr lang="fr-FR" dirty="0" smtClean="0"/>
              <a:t>table.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3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9552" y="1412776"/>
          <a:ext cx="6840760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422"/>
                <a:gridCol w="2346669"/>
                <a:gridCol w="2346669"/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3600" b="1" dirty="0" smtClean="0">
                          <a:solidFill>
                            <a:srgbClr val="FF9999"/>
                          </a:solidFill>
                          <a:latin typeface="Times New Roman"/>
                          <a:ea typeface="Times New Roman"/>
                        </a:rPr>
                        <a:t>Référence</a:t>
                      </a:r>
                      <a:endParaRPr lang="fr-FR" sz="3600" dirty="0">
                        <a:solidFill>
                          <a:srgbClr val="FF99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3600" b="1" dirty="0">
                          <a:solidFill>
                            <a:srgbClr val="FF9999"/>
                          </a:solidFill>
                          <a:latin typeface="Times New Roman"/>
                          <a:ea typeface="Times New Roman"/>
                        </a:rPr>
                        <a:t>Nom</a:t>
                      </a:r>
                      <a:endParaRPr lang="fr-FR" sz="3600" dirty="0">
                        <a:solidFill>
                          <a:srgbClr val="FF99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3600" b="1" dirty="0">
                          <a:solidFill>
                            <a:srgbClr val="FF9999"/>
                          </a:solidFill>
                          <a:latin typeface="Times New Roman"/>
                          <a:ea typeface="Times New Roman"/>
                        </a:rPr>
                        <a:t>Licence</a:t>
                      </a:r>
                      <a:endParaRPr lang="fr-FR" sz="3600" dirty="0">
                        <a:solidFill>
                          <a:srgbClr val="FF9999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 err="1">
                          <a:latin typeface="Times New Roman"/>
                          <a:ea typeface="Times New Roman"/>
                        </a:rPr>
                        <a:t>Gimp</a:t>
                      </a:r>
                      <a:endParaRPr lang="fr-FR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>
                          <a:latin typeface="Times New Roman"/>
                          <a:ea typeface="Times New Roman"/>
                        </a:rPr>
                        <a:t>Gratuite</a:t>
                      </a: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>
                          <a:latin typeface="Times New Roman"/>
                          <a:ea typeface="Times New Roman"/>
                        </a:rPr>
                        <a:t>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 err="1">
                          <a:latin typeface="Times New Roman"/>
                          <a:ea typeface="Times New Roman"/>
                        </a:rPr>
                        <a:t>Audacity</a:t>
                      </a:r>
                      <a:endParaRPr lang="fr-FR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Gratuite</a:t>
                      </a:r>
                    </a:p>
                  </a:txBody>
                  <a:tcPr marL="68580" marR="68580" marT="0" marB="0"/>
                </a:tc>
              </a:tr>
              <a:tr h="6480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>
                          <a:latin typeface="Times New Roman"/>
                          <a:ea typeface="Times New Roman"/>
                        </a:rPr>
                        <a:t>Sound Forge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Payante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>
            <a:off x="4499992" y="836712"/>
            <a:ext cx="180020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>
            <a:off x="2420144" y="836712"/>
            <a:ext cx="1935832" cy="584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4355976" y="836712"/>
            <a:ext cx="720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635896" y="476672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Colonnes</a:t>
            </a:r>
            <a:endParaRPr lang="fr-FR" dirty="0"/>
          </a:p>
        </p:txBody>
      </p:sp>
      <p:cxnSp>
        <p:nvCxnSpPr>
          <p:cNvPr id="22" name="Connecteur droit 21"/>
          <p:cNvCxnSpPr/>
          <p:nvPr/>
        </p:nvCxnSpPr>
        <p:spPr>
          <a:xfrm>
            <a:off x="7236296" y="249289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7236296" y="2996952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236296" y="364502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7524328" y="2132856"/>
            <a:ext cx="0" cy="1512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 rot="5400000" flipV="1">
            <a:off x="6614387" y="2334528"/>
            <a:ext cx="2772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Lignes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2"/>
            </a:pPr>
            <a:r>
              <a:rPr lang="fr-FR" b="1" u="sng" dirty="0" smtClean="0">
                <a:latin typeface="Kristen ITC" pitchFamily="66" charset="0"/>
              </a:rPr>
              <a:t>Notion de colonne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 smtClean="0">
              <a:solidFill>
                <a:srgbClr val="00B050"/>
              </a:solidFill>
              <a:latin typeface="Ravie" pitchFamily="82" charset="0"/>
            </a:endParaRPr>
          </a:p>
          <a:p>
            <a:pPr>
              <a:buNone/>
            </a:pPr>
            <a:r>
              <a:rPr lang="fr-FR" dirty="0" smtClean="0"/>
              <a:t>Une colonne (champ ou attribut) correspond à une </a:t>
            </a:r>
          </a:p>
          <a:p>
            <a:pPr>
              <a:buNone/>
            </a:pPr>
            <a:r>
              <a:rPr lang="fr-FR" dirty="0" smtClean="0"/>
              <a:t>propriété élémentaire de l’objet décrit par cette </a:t>
            </a:r>
          </a:p>
          <a:p>
            <a:pPr>
              <a:buNone/>
            </a:pPr>
            <a:r>
              <a:rPr lang="fr-FR" dirty="0" smtClean="0"/>
              <a:t>table.</a:t>
            </a:r>
          </a:p>
          <a:p>
            <a:pPr>
              <a:buNone/>
            </a:pPr>
            <a:r>
              <a:rPr lang="fr-FR" dirty="0" smtClean="0"/>
              <a:t>Une colonne est décrite par :</a:t>
            </a:r>
          </a:p>
          <a:p>
            <a:pPr>
              <a:buClr>
                <a:schemeClr val="accent2"/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 nom</a:t>
            </a:r>
            <a:r>
              <a:rPr lang="fr-FR" dirty="0" smtClean="0"/>
              <a:t> : il est généralement soumis aux règles de nommage des variables dans les langages de programmation</a:t>
            </a:r>
          </a:p>
          <a:p>
            <a:pPr>
              <a:buClr>
                <a:schemeClr val="accent2"/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 type de données</a:t>
            </a:r>
            <a:r>
              <a:rPr lang="fr-FR" dirty="0" smtClean="0"/>
              <a:t> : c’est le type de cet attribut. Il peut être numérique, texte (chaîne de caractères), date, booléen,…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7467600" cy="6141296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Une taille</a:t>
            </a:r>
            <a:r>
              <a:rPr lang="fr-FR" dirty="0" smtClean="0"/>
              <a:t> : elle indique la longueur maximale que peut prendre la colonne.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 indicateur de présence obligatoire </a:t>
            </a:r>
            <a:r>
              <a:rPr lang="fr-FR" dirty="0" smtClean="0"/>
              <a:t>: indique si cette colonne doit être toujours introduite ou peut être vide. Dans le dernier cas on dit que la valeur est nulle.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Une valeur par défaut</a:t>
            </a:r>
            <a:r>
              <a:rPr lang="fr-FR" dirty="0" smtClean="0"/>
              <a:t> : permet d’attribuer une valeur par défaut lorsque aucune valeur n’a </a:t>
            </a:r>
            <a:r>
              <a:rPr lang="fr-FR" dirty="0" smtClean="0"/>
              <a:t>été </a:t>
            </a:r>
            <a:r>
              <a:rPr lang="fr-FR" dirty="0" smtClean="0"/>
              <a:t>mentionnée dans la colonne.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 2" pitchFamily="18" charset="2"/>
              <a:buChar char="R"/>
            </a:pPr>
            <a:r>
              <a:rPr lang="fr-FR" u="sng" dirty="0" smtClean="0">
                <a:solidFill>
                  <a:srgbClr val="FFC000"/>
                </a:solidFill>
                <a:latin typeface="Forte" pitchFamily="66" charset="0"/>
              </a:rPr>
              <a:t>Une règle indiquant les valeurs autorisées</a:t>
            </a:r>
            <a:r>
              <a:rPr lang="fr-FR" dirty="0" smtClean="0"/>
              <a:t> : dans le cas les valeurs d’une colonne sont soumises à des règles (inférieur à une valeur, supérieur à une valeur, dans un domaine donné,…).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Autofit/>
          </a:bodyPr>
          <a:lstStyle/>
          <a:p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b="1" i="1" u="sng" dirty="0" smtClean="0"/>
              <a:t/>
            </a:r>
            <a:br>
              <a:rPr lang="fr-FR" sz="1400" b="1" i="1" u="sng" dirty="0" smtClean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> </a:t>
            </a:r>
            <a:br>
              <a:rPr lang="fr-FR" sz="1400" dirty="0" smtClean="0"/>
            </a:br>
            <a:r>
              <a:rPr lang="fr-FR" sz="2400" b="1" i="1" dirty="0" smtClean="0">
                <a:solidFill>
                  <a:srgbClr val="FF0000"/>
                </a:solidFill>
              </a:rPr>
              <a:t> </a:t>
            </a:r>
            <a:r>
              <a:rPr lang="fr-FR" sz="2400" b="1" i="1" u="sng" dirty="0" smtClean="0">
                <a:solidFill>
                  <a:srgbClr val="FF0000"/>
                </a:solidFill>
              </a:rPr>
              <a:t>Exemple</a:t>
            </a:r>
            <a:r>
              <a:rPr lang="fr-FR" sz="2400" b="1" i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: table article 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5" name="Espace réservé du contenu 4" descr="Sans titr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052736"/>
            <a:ext cx="7488832" cy="4680520"/>
          </a:xfrm>
        </p:spPr>
      </p:pic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467600" cy="6141296"/>
          </a:xfrm>
        </p:spPr>
        <p:txBody>
          <a:bodyPr/>
          <a:lstStyle/>
          <a:p>
            <a:pPr>
              <a:buNone/>
            </a:pPr>
            <a:endParaRPr lang="fr-FR" b="1" u="sng" dirty="0" smtClean="0"/>
          </a:p>
          <a:p>
            <a:pPr>
              <a:buNone/>
            </a:pPr>
            <a:endParaRPr lang="fr-FR" b="1" u="sng" dirty="0" smtClean="0"/>
          </a:p>
          <a:p>
            <a:pPr>
              <a:buNone/>
            </a:pPr>
            <a:endParaRPr lang="fr-FR" b="1" u="sng" dirty="0" smtClean="0"/>
          </a:p>
          <a:p>
            <a:pPr>
              <a:buNone/>
            </a:pPr>
            <a:endParaRPr lang="fr-FR" b="1" u="sng" dirty="0" smtClean="0"/>
          </a:p>
          <a:p>
            <a:pPr>
              <a:buNone/>
            </a:pPr>
            <a:r>
              <a:rPr lang="fr-FR" sz="3600" b="1" u="sng" dirty="0" smtClean="0">
                <a:solidFill>
                  <a:srgbClr val="FF0000"/>
                </a:solidFill>
                <a:latin typeface="Ravie" pitchFamily="82" charset="0"/>
              </a:rPr>
              <a:t>Application </a:t>
            </a:r>
            <a:r>
              <a:rPr lang="fr-FR" sz="3600" dirty="0" smtClean="0">
                <a:solidFill>
                  <a:srgbClr val="FF0000"/>
                </a:solidFill>
                <a:latin typeface="Ravie" pitchFamily="82" charset="0"/>
              </a:rPr>
              <a:t>: </a:t>
            </a:r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>
                <a:latin typeface="Snap ITC" pitchFamily="82" charset="0"/>
              </a:rPr>
              <a:t>Exercice n° 2 page 61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lvl="0" indent="-571500">
              <a:buClr>
                <a:srgbClr val="FF0000"/>
              </a:buClr>
              <a:buFont typeface="+mj-lt"/>
              <a:buAutoNum type="romanUcPeriod" startAt="3"/>
            </a:pPr>
            <a:r>
              <a:rPr lang="fr-FR" b="1" u="sng" dirty="0" smtClean="0">
                <a:latin typeface="Kristen ITC" pitchFamily="66" charset="0"/>
              </a:rPr>
              <a:t>Notion de ligne</a:t>
            </a:r>
            <a:r>
              <a:rPr lang="fr-FR" b="1" dirty="0" smtClean="0">
                <a:latin typeface="Kristen ITC" pitchFamily="66" charset="0"/>
              </a:rPr>
              <a:t>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u="sng" dirty="0" smtClean="0">
                <a:solidFill>
                  <a:srgbClr val="00B050"/>
                </a:solidFill>
                <a:latin typeface="Ravie" pitchFamily="82" charset="0"/>
              </a:rPr>
              <a:t>Définition </a:t>
            </a:r>
            <a:r>
              <a:rPr lang="fr-FR" b="1" dirty="0" smtClean="0">
                <a:solidFill>
                  <a:srgbClr val="00B050"/>
                </a:solidFill>
                <a:latin typeface="Ravie" pitchFamily="82" charset="0"/>
              </a:rPr>
              <a:t>:</a:t>
            </a:r>
            <a:endParaRPr lang="fr-FR" dirty="0" smtClean="0">
              <a:solidFill>
                <a:srgbClr val="00B050"/>
              </a:solidFill>
              <a:latin typeface="Ravie" pitchFamily="82" charset="0"/>
            </a:endParaRPr>
          </a:p>
          <a:p>
            <a:pPr>
              <a:buNone/>
            </a:pPr>
            <a:r>
              <a:rPr lang="fr-FR" dirty="0" smtClean="0"/>
              <a:t>Une ligne (appelée aussi enregistrement ou n-</a:t>
            </a:r>
            <a:r>
              <a:rPr lang="fr-FR" dirty="0" err="1" smtClean="0"/>
              <a:t>uplet</a:t>
            </a:r>
            <a:r>
              <a:rPr lang="fr-FR" dirty="0" smtClean="0"/>
              <a:t>) est </a:t>
            </a:r>
          </a:p>
          <a:p>
            <a:pPr>
              <a:buNone/>
            </a:pPr>
            <a:r>
              <a:rPr lang="fr-FR" dirty="0" smtClean="0"/>
              <a:t>une occurrence du sujet représentée par la table. On </a:t>
            </a:r>
          </a:p>
          <a:p>
            <a:pPr>
              <a:buNone/>
            </a:pPr>
            <a:r>
              <a:rPr lang="fr-FR" dirty="0" smtClean="0"/>
              <a:t>dit aussi qu’elle correspond à un objet du monde réel.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smtClean="0"/>
              <a:t>Lorsque la table est crée, elle est initialement vide, </a:t>
            </a:r>
          </a:p>
          <a:p>
            <a:pPr>
              <a:buNone/>
            </a:pPr>
            <a:r>
              <a:rPr lang="fr-FR" dirty="0" smtClean="0"/>
              <a:t>c'est-à-dire qu’elle ne contient aucune ligne. 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b="1" i="1" u="sng" dirty="0" smtClean="0">
                <a:solidFill>
                  <a:srgbClr val="7030A0"/>
                </a:solidFill>
              </a:rPr>
              <a:t>Exemple</a:t>
            </a:r>
            <a:r>
              <a:rPr lang="fr-FR" b="1" i="1" dirty="0" smtClean="0">
                <a:solidFill>
                  <a:srgbClr val="7030A0"/>
                </a:solidFill>
              </a:rPr>
              <a:t> :</a:t>
            </a:r>
            <a:r>
              <a:rPr lang="fr-FR" b="1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fr-FR" dirty="0" smtClean="0"/>
              <a:t>Cette ligne correspond à une occurrence du sujet </a:t>
            </a:r>
          </a:p>
          <a:p>
            <a:pPr>
              <a:buNone/>
            </a:pPr>
            <a:r>
              <a:rPr lang="fr-FR" dirty="0" smtClean="0"/>
              <a:t>logiciel.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14CBB78-395B-4F97-8A26-A45A3B89DC66}" type="slidenum">
              <a:rPr lang="fr-FR" smtClean="0"/>
              <a:pPr/>
              <a:t>9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83567" y="3573016"/>
          <a:ext cx="7632849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3"/>
                <a:gridCol w="2544283"/>
                <a:gridCol w="2544283"/>
              </a:tblGrid>
              <a:tr h="7200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04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 err="1" smtClean="0">
                          <a:latin typeface="Times New Roman"/>
                          <a:ea typeface="Times New Roman"/>
                        </a:rPr>
                        <a:t>AutoPlay</a:t>
                      </a:r>
                      <a:endParaRPr lang="fr-FR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3200" dirty="0">
                          <a:latin typeface="Times New Roman"/>
                          <a:ea typeface="Times New Roman"/>
                        </a:rPr>
                        <a:t>Payante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590</Words>
  <Application>Microsoft Office PowerPoint</Application>
  <PresentationFormat>Affichage à l'écran (4:3)</PresentationFormat>
  <Paragraphs>248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Oriel</vt:lpstr>
      <vt:lpstr>Chapitre III </vt:lpstr>
      <vt:lpstr>Notion de tables : </vt:lpstr>
      <vt:lpstr>Diapositive 3</vt:lpstr>
      <vt:lpstr>Notion de colonne : </vt:lpstr>
      <vt:lpstr>Diapositive 5</vt:lpstr>
      <vt:lpstr>           Exemple : table article </vt:lpstr>
      <vt:lpstr>Diapositive 7</vt:lpstr>
      <vt:lpstr>Notion de ligne : </vt:lpstr>
      <vt:lpstr>Diapositive 9</vt:lpstr>
      <vt:lpstr>Notion de clé primaire : </vt:lpstr>
      <vt:lpstr>Diapositive 11</vt:lpstr>
      <vt:lpstr>Définition :</vt:lpstr>
      <vt:lpstr>Diapositive 13</vt:lpstr>
      <vt:lpstr>Liens entre tables : </vt:lpstr>
      <vt:lpstr>Définition :</vt:lpstr>
      <vt:lpstr>Exemple :</vt:lpstr>
      <vt:lpstr>Remarques : </vt:lpstr>
      <vt:lpstr>Notion de contraintes d’intégrité : </vt:lpstr>
      <vt:lpstr>Définition :</vt:lpstr>
      <vt:lpstr>Diapositive 20</vt:lpstr>
      <vt:lpstr>Représentation de la structure de la base de données : </vt:lpstr>
      <vt:lpstr>Représentation graphique: </vt:lpstr>
      <vt:lpstr>Exemples de base de données: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III </dc:title>
  <dc:creator>neirouz</dc:creator>
  <cp:lastModifiedBy>Neirouz</cp:lastModifiedBy>
  <cp:revision>44</cp:revision>
  <dcterms:created xsi:type="dcterms:W3CDTF">2012-10-06T08:07:27Z</dcterms:created>
  <dcterms:modified xsi:type="dcterms:W3CDTF">2013-10-18T19:19:35Z</dcterms:modified>
</cp:coreProperties>
</file>